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4" d="100"/>
          <a:sy n="34" d="100"/>
        </p:scale>
        <p:origin x="696" y="2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gi\Desktop\virtual%20internships\accenture%20data%20analysis%20virtual%20internship\data\Reactions_clean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'Aggregate Scores'!$B$1</c:f>
              <c:strCache>
                <c:ptCount val="1"/>
                <c:pt idx="0">
                  <c:v>Aggregate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'Aggregate Scores'!$A$2:$A$17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'Aggregate Scores'!$B$2:$B$17</c:f>
              <c:numCache>
                <c:formatCode>General</c:formatCode>
                <c:ptCount val="16"/>
                <c:pt idx="0">
                  <c:v>68624</c:v>
                </c:pt>
                <c:pt idx="1">
                  <c:v>65405</c:v>
                </c:pt>
                <c:pt idx="2">
                  <c:v>63138</c:v>
                </c:pt>
                <c:pt idx="3">
                  <c:v>63035</c:v>
                </c:pt>
                <c:pt idx="4">
                  <c:v>61598</c:v>
                </c:pt>
                <c:pt idx="5">
                  <c:v>60663</c:v>
                </c:pt>
                <c:pt idx="6">
                  <c:v>59358</c:v>
                </c:pt>
                <c:pt idx="7">
                  <c:v>59174</c:v>
                </c:pt>
                <c:pt idx="8">
                  <c:v>53216</c:v>
                </c:pt>
                <c:pt idx="9">
                  <c:v>52759</c:v>
                </c:pt>
                <c:pt idx="10">
                  <c:v>50835</c:v>
                </c:pt>
                <c:pt idx="11">
                  <c:v>49442</c:v>
                </c:pt>
                <c:pt idx="12">
                  <c:v>48398</c:v>
                </c:pt>
                <c:pt idx="13">
                  <c:v>46185</c:v>
                </c:pt>
                <c:pt idx="14">
                  <c:v>45901</c:v>
                </c:pt>
                <c:pt idx="15">
                  <c:v>45751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B6-46AF-8ED3-3E604545E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5068063"/>
        <c:axId val="555068895"/>
      </c:barChart>
      <c:catAx>
        <c:axId val="55506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5068895"/>
        <c:crosses val="autoZero"/>
        <c:auto val="1"/>
        <c:lblAlgn val="ctr"/>
        <c:lblOffset val="100"/>
        <c:noMultiLvlLbl val="0"/>
      </c:catAx>
      <c:valAx>
        <c:axId val="555068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5068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10870225" cy="4270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 Content Performance Summary Report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581833" y="1919209"/>
            <a:ext cx="5677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We would recommend a focus on the top 5 best performing articles.</a:t>
            </a:r>
            <a:endParaRPr lang="en-US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36952" y="3162300"/>
            <a:ext cx="71650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beginning of the project, we were tasked with the responsibility of </a:t>
            </a:r>
            <a:r>
              <a:rPr lang="en-US" sz="2400" dirty="0" smtClean="0"/>
              <a:t>performing an </a:t>
            </a:r>
            <a:r>
              <a:rPr lang="en-US" sz="2400" dirty="0"/>
              <a:t>audit of </a:t>
            </a:r>
            <a:r>
              <a:rPr lang="en-US" sz="2400" dirty="0" smtClean="0"/>
              <a:t>Social Buzz, giving a recommendations </a:t>
            </a:r>
            <a:r>
              <a:rPr lang="en-US" sz="2400" dirty="0"/>
              <a:t>for a successful </a:t>
            </a:r>
            <a:r>
              <a:rPr lang="en-US" sz="2400" dirty="0" smtClean="0"/>
              <a:t>IPO and an </a:t>
            </a:r>
            <a:r>
              <a:rPr lang="en-US" sz="2400" dirty="0"/>
              <a:t>analysis of </a:t>
            </a:r>
            <a:r>
              <a:rPr lang="en-US" sz="2400" dirty="0" smtClean="0"/>
              <a:t>content </a:t>
            </a:r>
            <a:r>
              <a:rPr lang="en-US" sz="2400" dirty="0"/>
              <a:t>categories that highlights the top 5 categories with the largest aggregate popularity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079635" y="1866900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600200" y="1409701"/>
            <a:ext cx="7569576" cy="7448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</a:t>
            </a:r>
            <a:r>
              <a:rPr lang="en-US" sz="4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team:</a:t>
            </a:r>
          </a:p>
          <a:p>
            <a:pPr marL="1371600" indent="-1371600" algn="ctr">
              <a:buAutoNum type="arabicPeriod"/>
            </a:pPr>
            <a:r>
              <a:rPr lang="en-US" sz="4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Mae Mulligan</a:t>
            </a:r>
          </a:p>
          <a:p>
            <a:pPr marL="1371600" indent="-1371600" algn="ctr">
              <a:buAutoNum type="arabicPeriod"/>
            </a:pPr>
            <a:r>
              <a:rPr lang="en-US" sz="4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Florian Henry</a:t>
            </a:r>
          </a:p>
          <a:p>
            <a:pPr marL="1371600" indent="-1371600" algn="ctr">
              <a:buAutoNum type="arabicPeriod"/>
            </a:pPr>
            <a:r>
              <a:rPr lang="en-US" sz="4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Susan Curtis</a:t>
            </a:r>
          </a:p>
          <a:p>
            <a:pPr marL="1371600" indent="-1371600" algn="ctr">
              <a:buAutoNum type="arabicPeriod"/>
            </a:pPr>
            <a:r>
              <a:rPr lang="en-US" sz="4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Andrew Fleming</a:t>
            </a:r>
          </a:p>
          <a:p>
            <a:pPr marL="1371600" indent="-1371600" algn="ctr">
              <a:buAutoNum type="arabicPeriod"/>
            </a:pPr>
            <a:r>
              <a:rPr lang="en-US" sz="4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Steven Shaw</a:t>
            </a:r>
          </a:p>
          <a:p>
            <a:pPr marL="1371600" indent="-1371600" algn="ctr">
              <a:buAutoNum type="arabicPeriod"/>
            </a:pPr>
            <a:r>
              <a:rPr lang="en-US" sz="4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Tim Pike</a:t>
            </a:r>
          </a:p>
          <a:p>
            <a:pPr marL="1371600" indent="-1371600" algn="ctr">
              <a:buAutoNum type="arabicPeriod"/>
            </a:pPr>
            <a:r>
              <a:rPr lang="en-US" sz="4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Marcus </a:t>
            </a:r>
            <a:r>
              <a:rPr lang="en-US" sz="4400" spc="-80" dirty="0" err="1" smtClean="0">
                <a:solidFill>
                  <a:srgbClr val="000000"/>
                </a:solidFill>
                <a:latin typeface="Graphik Regular" panose="020B0503030202060203" pitchFamily="34" charset="0"/>
              </a:rPr>
              <a:t>Rompton</a:t>
            </a:r>
            <a:endParaRPr lang="en-US" sz="4400" spc="-80" dirty="0" smtClean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pPr marL="1371600" indent="-1371600" algn="ctr">
              <a:buAutoNum type="arabicPeriod"/>
            </a:pPr>
            <a:r>
              <a:rPr lang="en-US" sz="4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Julia Hendrie</a:t>
            </a:r>
          </a:p>
          <a:p>
            <a:pPr marL="1371600" indent="-1371600" algn="ctr">
              <a:buAutoNum type="arabicPeriod"/>
            </a:pPr>
            <a:r>
              <a:rPr lang="en-US" sz="4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Brian Kogi</a:t>
            </a:r>
          </a:p>
          <a:p>
            <a:pPr marL="1371600" indent="-1371600" algn="ctr">
              <a:buAutoNum type="arabicPeriod"/>
            </a:pPr>
            <a:r>
              <a:rPr lang="en-US" sz="4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Michelle Grove</a:t>
            </a:r>
            <a:endParaRPr lang="en-US" sz="44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65347" y="1284816"/>
            <a:ext cx="8760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Data Cleaning</a:t>
            </a:r>
            <a:endParaRPr lang="en-US" sz="6600" dirty="0"/>
          </a:p>
        </p:txBody>
      </p:sp>
      <p:sp>
        <p:nvSpPr>
          <p:cNvPr id="41" name="TextBox 40"/>
          <p:cNvSpPr txBox="1"/>
          <p:nvPr/>
        </p:nvSpPr>
        <p:spPr>
          <a:xfrm>
            <a:off x="6151349" y="2728241"/>
            <a:ext cx="815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Data Exploration</a:t>
            </a:r>
            <a:endParaRPr lang="en-US" sz="6600" dirty="0"/>
          </a:p>
        </p:txBody>
      </p:sp>
      <p:sp>
        <p:nvSpPr>
          <p:cNvPr id="42" name="TextBox 41"/>
          <p:cNvSpPr txBox="1"/>
          <p:nvPr/>
        </p:nvSpPr>
        <p:spPr>
          <a:xfrm>
            <a:off x="7867569" y="4330624"/>
            <a:ext cx="815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Analysis</a:t>
            </a:r>
            <a:endParaRPr lang="en-US" sz="6600" dirty="0"/>
          </a:p>
        </p:txBody>
      </p:sp>
      <p:sp>
        <p:nvSpPr>
          <p:cNvPr id="43" name="TextBox 42"/>
          <p:cNvSpPr txBox="1"/>
          <p:nvPr/>
        </p:nvSpPr>
        <p:spPr>
          <a:xfrm>
            <a:off x="9797016" y="5810251"/>
            <a:ext cx="815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Conclusion</a:t>
            </a:r>
            <a:endParaRPr lang="en-US" sz="6600" dirty="0"/>
          </a:p>
        </p:txBody>
      </p:sp>
      <p:sp>
        <p:nvSpPr>
          <p:cNvPr id="44" name="TextBox 43"/>
          <p:cNvSpPr txBox="1"/>
          <p:nvPr/>
        </p:nvSpPr>
        <p:spPr>
          <a:xfrm>
            <a:off x="11578642" y="7645404"/>
            <a:ext cx="815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Report</a:t>
            </a:r>
            <a:endParaRPr lang="en-US" sz="6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7159" y="2552700"/>
            <a:ext cx="13951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There were 15 different categories.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294546" y="2100491"/>
            <a:ext cx="1325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We ranked different categories based on the sentiment and gave each a score, we used the sum of </a:t>
            </a:r>
            <a:r>
              <a:rPr lang="en-US" sz="4000" smtClean="0"/>
              <a:t>those scores.</a:t>
            </a:r>
            <a:endParaRPr lang="en-US" sz="4000" dirty="0"/>
          </a:p>
        </p:txBody>
      </p: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3666654"/>
              </p:ext>
            </p:extLst>
          </p:nvPr>
        </p:nvGraphicFramePr>
        <p:xfrm>
          <a:off x="3581400" y="3771899"/>
          <a:ext cx="12649200" cy="4800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962400" y="1943100"/>
            <a:ext cx="113324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We found that the top 5 categories were: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Animals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Science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Healthy Eating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Technology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Food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190</Words>
  <Application>Microsoft Office PowerPoint</Application>
  <PresentationFormat>Custom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Arial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kogi</cp:lastModifiedBy>
  <cp:revision>14</cp:revision>
  <dcterms:created xsi:type="dcterms:W3CDTF">2006-08-16T00:00:00Z</dcterms:created>
  <dcterms:modified xsi:type="dcterms:W3CDTF">2023-01-13T14:59:52Z</dcterms:modified>
  <dc:identifier>DAEhDyfaYKE</dc:identifier>
</cp:coreProperties>
</file>